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7" r:id="rId10"/>
    <p:sldId id="266" r:id="rId11"/>
    <p:sldId id="264" r:id="rId12"/>
    <p:sldId id="265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707B1-8DC0-464E-BDFE-EF9837E2FADF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343E8-8583-4FD1-A3C0-791708C50A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5852" y="642918"/>
            <a:ext cx="674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Тема: Схемы интегрирования и дифференцирования на основе ОУ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345024"/>
            <a:ext cx="3101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</a:t>
            </a:r>
            <a:r>
              <a:rPr lang="ru-RU" b="1" dirty="0" smtClean="0"/>
              <a:t>интегрирования </a:t>
            </a:r>
            <a:r>
              <a:rPr lang="ru-RU" dirty="0" smtClean="0"/>
              <a:t>на ОУ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 l="28416" t="45489" r="67843" b="50723"/>
          <a:stretch>
            <a:fillRect/>
          </a:stretch>
        </p:blipFill>
        <p:spPr bwMode="auto">
          <a:xfrm>
            <a:off x="6786578" y="857232"/>
            <a:ext cx="107157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2" cstate="print"/>
          <a:srcRect l="29093" t="24571" r="56285" b="54595"/>
          <a:stretch>
            <a:fillRect/>
          </a:stretch>
        </p:blipFill>
        <p:spPr bwMode="auto">
          <a:xfrm>
            <a:off x="285720" y="714356"/>
            <a:ext cx="485778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2" cstate="print"/>
          <a:srcRect l="29096" t="58748" r="53901" b="34939"/>
          <a:stretch>
            <a:fillRect/>
          </a:stretch>
        </p:blipFill>
        <p:spPr bwMode="auto">
          <a:xfrm>
            <a:off x="428596" y="5072074"/>
            <a:ext cx="500066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286380" y="500042"/>
            <a:ext cx="3733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Основное уравнение конденсатора:</a:t>
            </a:r>
            <a:endParaRPr lang="ru-RU" dirty="0"/>
          </a:p>
        </p:txBody>
      </p:sp>
      <p:pic>
        <p:nvPicPr>
          <p:cNvPr id="12" name="Рисунок 11"/>
          <p:cNvPicPr/>
          <p:nvPr/>
        </p:nvPicPr>
        <p:blipFill>
          <a:blip r:embed="rId2" cstate="print"/>
          <a:srcRect l="28416" t="48646" r="59342" b="44409"/>
          <a:stretch>
            <a:fillRect/>
          </a:stretch>
        </p:blipFill>
        <p:spPr bwMode="auto">
          <a:xfrm>
            <a:off x="5357818" y="1428736"/>
            <a:ext cx="350046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286380" y="2714620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Напряжение на емкости  - это разность потенциалов м/у т. 2 и 3</a:t>
            </a:r>
            <a:endParaRPr lang="ru-RU" dirty="0"/>
          </a:p>
        </p:txBody>
      </p:sp>
      <p:pic>
        <p:nvPicPr>
          <p:cNvPr id="14" name="Рисунок 13"/>
          <p:cNvPicPr/>
          <p:nvPr/>
        </p:nvPicPr>
        <p:blipFill>
          <a:blip r:embed="rId2" cstate="print"/>
          <a:srcRect l="29776" t="55591" r="64103" b="41252"/>
          <a:stretch>
            <a:fillRect/>
          </a:stretch>
        </p:blipFill>
        <p:spPr bwMode="auto">
          <a:xfrm>
            <a:off x="6572264" y="3357562"/>
            <a:ext cx="171451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85720" y="4429132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Повторим условие, которое мы соблюдали для инвертора, а именно: наша схема работает в линейном режиме </a:t>
            </a:r>
            <a:r>
              <a:rPr lang="ru-RU" i="1" dirty="0" smtClean="0"/>
              <a:t>(все формулы ранее уже выводили)</a:t>
            </a:r>
            <a:endParaRPr lang="ru-RU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428596" y="6215082"/>
            <a:ext cx="6670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/>
              <a:t>Т.е </a:t>
            </a:r>
            <a:r>
              <a:rPr lang="el-GR" dirty="0" smtClean="0"/>
              <a:t>φ</a:t>
            </a:r>
            <a:r>
              <a:rPr lang="ru-RU" sz="1400" dirty="0" smtClean="0"/>
              <a:t>2 </a:t>
            </a:r>
            <a:r>
              <a:rPr lang="ru-RU" dirty="0" smtClean="0"/>
              <a:t> можем пренебречь по отношению к </a:t>
            </a:r>
            <a:r>
              <a:rPr lang="el-GR" dirty="0" smtClean="0"/>
              <a:t>φ</a:t>
            </a:r>
            <a:r>
              <a:rPr lang="ru-RU" sz="1400" dirty="0" smtClean="0"/>
              <a:t>1 </a:t>
            </a:r>
            <a:r>
              <a:rPr lang="ru-RU" dirty="0" smtClean="0"/>
              <a:t>(потенциалу входа)</a:t>
            </a:r>
            <a:endParaRPr 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28756" t="65061" r="53561" b="28625"/>
          <a:stretch>
            <a:fillRect/>
          </a:stretch>
        </p:blipFill>
        <p:spPr bwMode="auto">
          <a:xfrm>
            <a:off x="214282" y="428604"/>
            <a:ext cx="528641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2" cstate="print"/>
          <a:srcRect l="29436" t="71374" r="52201" b="24838"/>
          <a:stretch>
            <a:fillRect/>
          </a:stretch>
        </p:blipFill>
        <p:spPr bwMode="auto">
          <a:xfrm>
            <a:off x="214282" y="2000240"/>
            <a:ext cx="521497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2" cstate="print"/>
          <a:srcRect l="27056" t="75162" r="50132" b="18576"/>
          <a:stretch>
            <a:fillRect/>
          </a:stretch>
        </p:blipFill>
        <p:spPr bwMode="auto">
          <a:xfrm>
            <a:off x="214282" y="3071810"/>
            <a:ext cx="592935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14282" y="4429132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Т.о. выходное напряжение пропорционально интегралу входного напряжения по времени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45024"/>
            <a:ext cx="3604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</a:t>
            </a:r>
            <a:r>
              <a:rPr lang="ru-RU" b="1" dirty="0" smtClean="0"/>
              <a:t>дифференцирования </a:t>
            </a:r>
            <a:r>
              <a:rPr lang="ru-RU" dirty="0" smtClean="0"/>
              <a:t>на ОУ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l="29007" t="23659" r="55327" b="55929"/>
          <a:stretch>
            <a:fillRect/>
          </a:stretch>
        </p:blipFill>
        <p:spPr bwMode="auto">
          <a:xfrm>
            <a:off x="214282" y="928670"/>
            <a:ext cx="471490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2" cstate="print"/>
          <a:srcRect l="27538" t="49941" r="63000" b="46161"/>
          <a:stretch>
            <a:fillRect/>
          </a:stretch>
        </p:blipFill>
        <p:spPr bwMode="auto">
          <a:xfrm>
            <a:off x="5072066" y="1928802"/>
            <a:ext cx="221457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2" cstate="print"/>
          <a:srcRect l="28721" t="44071" r="53537" b="50082"/>
          <a:stretch>
            <a:fillRect/>
          </a:stretch>
        </p:blipFill>
        <p:spPr bwMode="auto">
          <a:xfrm>
            <a:off x="5072066" y="928670"/>
            <a:ext cx="342902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214810" y="559338"/>
            <a:ext cx="490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Записываем основное уравнение конденсатора</a:t>
            </a:r>
            <a:endParaRPr lang="ru-RU" dirty="0"/>
          </a:p>
        </p:txBody>
      </p:sp>
      <p:pic>
        <p:nvPicPr>
          <p:cNvPr id="10" name="Рисунок 9"/>
          <p:cNvPicPr/>
          <p:nvPr/>
        </p:nvPicPr>
        <p:blipFill>
          <a:blip r:embed="rId2" cstate="print"/>
          <a:srcRect l="27538" t="53816" r="58663" b="42936"/>
          <a:stretch>
            <a:fillRect/>
          </a:stretch>
        </p:blipFill>
        <p:spPr bwMode="auto">
          <a:xfrm>
            <a:off x="5072066" y="3143248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2" cstate="print"/>
          <a:srcRect l="41337" t="49941" r="50778" b="46161"/>
          <a:stretch>
            <a:fillRect/>
          </a:stretch>
        </p:blipFill>
        <p:spPr bwMode="auto">
          <a:xfrm>
            <a:off x="5072066" y="2571744"/>
            <a:ext cx="178595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2" cstate="print"/>
          <a:srcRect l="38577" t="49941" r="56692" b="46161"/>
          <a:stretch>
            <a:fillRect/>
          </a:stretch>
        </p:blipFill>
        <p:spPr bwMode="auto">
          <a:xfrm>
            <a:off x="7358082" y="1928802"/>
            <a:ext cx="128588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2" cstate="print"/>
          <a:srcRect l="27538" t="56415" r="51172" b="22124"/>
          <a:stretch>
            <a:fillRect/>
          </a:stretch>
        </p:blipFill>
        <p:spPr bwMode="auto">
          <a:xfrm>
            <a:off x="214282" y="4000504"/>
            <a:ext cx="4786346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072066" y="3714752"/>
            <a:ext cx="39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Т.е напряжение на емкости практически совпадает с напряжением входа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072066" y="5286388"/>
            <a:ext cx="3786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Формула показывает, что выходное напряжение схемы</a:t>
            </a:r>
          </a:p>
          <a:p>
            <a:r>
              <a:rPr lang="ru-RU" dirty="0" smtClean="0"/>
              <a:t>Пропорционально входному напряжению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642910" y="1071546"/>
            <a:ext cx="4071966" cy="3615232"/>
            <a:chOff x="1071538" y="1090182"/>
            <a:chExt cx="2723764" cy="233881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 l="29883" t="26042" r="32617" b="25000"/>
            <a:stretch>
              <a:fillRect/>
            </a:stretch>
          </p:blipFill>
          <p:spPr bwMode="auto">
            <a:xfrm>
              <a:off x="1071538" y="1428736"/>
              <a:ext cx="2723764" cy="2000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TextBox 4"/>
            <p:cNvSpPr txBox="1"/>
            <p:nvPr/>
          </p:nvSpPr>
          <p:spPr>
            <a:xfrm>
              <a:off x="1073973" y="1090182"/>
              <a:ext cx="2573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И</a:t>
              </a:r>
              <a:r>
                <a:rPr lang="ru-RU" sz="1600" dirty="0" smtClean="0"/>
                <a:t>нвертирующий усилитель</a:t>
              </a:r>
              <a:endParaRPr lang="ru-RU" sz="1600" dirty="0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54102" t="81250" r="20703" b="7291"/>
          <a:stretch>
            <a:fillRect/>
          </a:stretch>
        </p:blipFill>
        <p:spPr bwMode="auto">
          <a:xfrm>
            <a:off x="749708" y="4826010"/>
            <a:ext cx="3631139" cy="96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Группа 10"/>
          <p:cNvGrpSpPr/>
          <p:nvPr/>
        </p:nvGrpSpPr>
        <p:grpSpPr>
          <a:xfrm>
            <a:off x="4857752" y="1071546"/>
            <a:ext cx="4214842" cy="4714908"/>
            <a:chOff x="214282" y="3631172"/>
            <a:chExt cx="3116109" cy="302444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/>
            <a:srcRect l="54102" t="68751" r="17773" b="19791"/>
            <a:stretch>
              <a:fillRect/>
            </a:stretch>
          </p:blipFill>
          <p:spPr bwMode="auto">
            <a:xfrm>
              <a:off x="357158" y="6000768"/>
              <a:ext cx="2857520" cy="654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/>
            <a:srcRect l="17187" t="23763" r="52344" b="29166"/>
            <a:stretch>
              <a:fillRect/>
            </a:stretch>
          </p:blipFill>
          <p:spPr bwMode="auto">
            <a:xfrm>
              <a:off x="531174" y="4000504"/>
              <a:ext cx="2219617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TextBox 9"/>
            <p:cNvSpPr txBox="1"/>
            <p:nvPr/>
          </p:nvSpPr>
          <p:spPr>
            <a:xfrm>
              <a:off x="214282" y="3631172"/>
              <a:ext cx="31161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Неинвертирующий усилитель</a:t>
              </a:r>
              <a:endParaRPr lang="ru-RU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00034" y="642918"/>
            <a:ext cx="3571900" cy="5072098"/>
            <a:chOff x="4714876" y="214290"/>
            <a:chExt cx="2786082" cy="3874138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2"/>
            <a:srcRect l="22461" t="80209" r="48593" b="7291"/>
            <a:stretch>
              <a:fillRect/>
            </a:stretch>
          </p:blipFill>
          <p:spPr bwMode="auto">
            <a:xfrm>
              <a:off x="4714876" y="2714620"/>
              <a:ext cx="2714644" cy="659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6" name="Группа 15"/>
            <p:cNvGrpSpPr/>
            <p:nvPr/>
          </p:nvGrpSpPr>
          <p:grpSpPr>
            <a:xfrm>
              <a:off x="4715937" y="214290"/>
              <a:ext cx="2785021" cy="2428892"/>
              <a:chOff x="3357554" y="357166"/>
              <a:chExt cx="2785021" cy="2428892"/>
            </a:xfrm>
          </p:grpSpPr>
          <p:pic>
            <p:nvPicPr>
              <p:cNvPr id="8" name="Picture 5"/>
              <p:cNvPicPr>
                <a:picLocks noChangeAspect="1" noChangeArrowheads="1"/>
              </p:cNvPicPr>
              <p:nvPr/>
            </p:nvPicPr>
            <p:blipFill>
              <a:blip r:embed="rId2"/>
              <a:srcRect l="31758" t="19791" r="27226" b="24097"/>
              <a:stretch>
                <a:fillRect/>
              </a:stretch>
            </p:blipFill>
            <p:spPr bwMode="auto">
              <a:xfrm>
                <a:off x="3357554" y="642918"/>
                <a:ext cx="2785021" cy="21431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3786182" y="357166"/>
                <a:ext cx="1772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Сумматор на ОУ</a:t>
                </a:r>
                <a:endParaRPr lang="ru-RU" dirty="0"/>
              </a:p>
            </p:txBody>
          </p:sp>
        </p:grpSp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2"/>
            <a:srcRect l="60547" t="80209" r="24218" b="7291"/>
            <a:stretch>
              <a:fillRect/>
            </a:stretch>
          </p:blipFill>
          <p:spPr bwMode="auto">
            <a:xfrm>
              <a:off x="5500694" y="3429000"/>
              <a:ext cx="1428760" cy="659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1" name="TextBox 10"/>
          <p:cNvSpPr txBox="1"/>
          <p:nvPr/>
        </p:nvSpPr>
        <p:spPr>
          <a:xfrm>
            <a:off x="5715008" y="714356"/>
            <a:ext cx="1932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Вычитатель</a:t>
            </a:r>
            <a:r>
              <a:rPr lang="ru-RU" dirty="0" smtClean="0"/>
              <a:t> на ОУ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29297" t="34375" r="47851" b="31250"/>
          <a:stretch>
            <a:fillRect/>
          </a:stretch>
        </p:blipFill>
        <p:spPr bwMode="auto">
          <a:xfrm>
            <a:off x="5357818" y="1071545"/>
            <a:ext cx="3286148" cy="278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 l="33399" t="23958" r="30859" b="66667"/>
          <a:stretch>
            <a:fillRect/>
          </a:stretch>
        </p:blipFill>
        <p:spPr bwMode="auto">
          <a:xfrm>
            <a:off x="4643438" y="3929066"/>
            <a:ext cx="435771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40430" t="69792" r="40234" b="18750"/>
          <a:stretch>
            <a:fillRect/>
          </a:stretch>
        </p:blipFill>
        <p:spPr bwMode="auto">
          <a:xfrm>
            <a:off x="1643042" y="3714752"/>
            <a:ext cx="235745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19922" t="20101" r="40234" b="31250"/>
          <a:stretch>
            <a:fillRect/>
          </a:stretch>
        </p:blipFill>
        <p:spPr bwMode="auto">
          <a:xfrm>
            <a:off x="714348" y="857232"/>
            <a:ext cx="374454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214414" y="357166"/>
            <a:ext cx="2437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интегрирования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61719" t="59375" r="21875" b="28125"/>
          <a:stretch>
            <a:fillRect/>
          </a:stretch>
        </p:blipFill>
        <p:spPr bwMode="auto">
          <a:xfrm>
            <a:off x="6143636" y="3643314"/>
            <a:ext cx="200026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 l="18945" t="25000" r="44727" b="28125"/>
          <a:stretch>
            <a:fillRect/>
          </a:stretch>
        </p:blipFill>
        <p:spPr bwMode="auto">
          <a:xfrm>
            <a:off x="5357818" y="1000108"/>
            <a:ext cx="3149623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357818" y="428604"/>
            <a:ext cx="292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дифференцирования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357166"/>
            <a:ext cx="8286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/>
              <a:t>Операционный усилитель </a:t>
            </a:r>
            <a:r>
              <a:rPr lang="ru-RU" dirty="0" smtClean="0"/>
              <a:t>— это устройство, которое позволяет всячески оперировать аналоговыми сигналами.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Самые простейшие и основные — это усиление, ослабление, сложение, вычитание и много других (например, дифференцирование или логарифмирование). </a:t>
            </a: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85720" y="2714620"/>
            <a:ext cx="835824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333333"/>
                </a:solidFill>
                <a:latin typeface="-apple-system"/>
                <a:cs typeface="Arial" pitchFamily="34" charset="0"/>
              </a:rPr>
              <a:t>Например, н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-apple-system"/>
                <a:cs typeface="Arial" pitchFamily="34" charset="0"/>
              </a:rPr>
              <a:t>а -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-apple-system"/>
                <a:cs typeface="Arial" pitchFamily="34" charset="0"/>
              </a:rPr>
              <a:t>неинвертирующий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-apple-system"/>
                <a:cs typeface="Arial" pitchFamily="34" charset="0"/>
              </a:rPr>
              <a:t> вход (+)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-apple-system"/>
                <a:cs typeface="Arial" pitchFamily="34" charset="0"/>
              </a:rPr>
              <a:t>подали напряжение в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-apple-system"/>
                <a:cs typeface="Arial" pitchFamily="34" charset="0"/>
              </a:rPr>
              <a:t>1В.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333333"/>
                </a:solidFill>
                <a:latin typeface="-apple-system"/>
                <a:cs typeface="Arial" pitchFamily="34" charset="0"/>
              </a:rPr>
              <a:t>                   н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-apple-system"/>
                <a:cs typeface="Arial" pitchFamily="34" charset="0"/>
              </a:rPr>
              <a:t>а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-apple-system"/>
                <a:cs typeface="Arial" pitchFamily="34" charset="0"/>
              </a:rPr>
              <a:t>инвертирующий (-) 3В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-apple-system"/>
                <a:cs typeface="Arial" pitchFamily="34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-apple-system"/>
                <a:cs typeface="Arial" pitchFamily="34" charset="0"/>
              </a:rPr>
              <a:t>Используем «идеальный» ОУ. Итак, получаем: 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33333"/>
              </a:solidFill>
              <a:latin typeface="-apple-system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33333"/>
              </a:solidFill>
              <a:latin typeface="-apple-system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-apple-system"/>
                <a:cs typeface="Arial" pitchFamily="34" charset="0"/>
              </a:rPr>
              <a:t>Но тут у нас есть ограничитель, т.к. мы не сможем усилить сигнал выше нашего напряжения питания. Таким образом, на выходе все равно получим -15В. Итог: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2" name="Picture 2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9650" y="-204788"/>
            <a:ext cx="1981200" cy="247651"/>
          </a:xfrm>
          <a:prstGeom prst="rect">
            <a:avLst/>
          </a:prstGeom>
          <a:noFill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3071810"/>
            <a:ext cx="1785950" cy="322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/>
          <p:nvPr/>
        </p:nvPicPr>
        <p:blipFill>
          <a:blip r:embed="rId4"/>
          <a:srcRect l="28883" t="42448" r="62040" b="54312"/>
          <a:stretch>
            <a:fillRect/>
          </a:stretch>
        </p:blipFill>
        <p:spPr bwMode="auto">
          <a:xfrm>
            <a:off x="785786" y="3357562"/>
            <a:ext cx="150019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4572008"/>
            <a:ext cx="59245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428604"/>
            <a:ext cx="4573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Классификация операционных усилителей: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928670"/>
            <a:ext cx="821537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u="sng" dirty="0" smtClean="0"/>
              <a:t>Операционные усилители могут быть классифицированы по типу их конструкций:</a:t>
            </a:r>
          </a:p>
          <a:p>
            <a:pPr algn="just"/>
            <a:endParaRPr lang="ru-RU" u="sng" dirty="0" smtClean="0"/>
          </a:p>
          <a:p>
            <a:pPr algn="just"/>
            <a:r>
              <a:rPr lang="ru-RU" dirty="0" smtClean="0"/>
              <a:t>1. Дискретные - созданные из отдельных транзисторов или электронных ламп;</a:t>
            </a:r>
          </a:p>
          <a:p>
            <a:pPr algn="just"/>
            <a:r>
              <a:rPr lang="ru-RU" dirty="0" smtClean="0"/>
              <a:t>2. </a:t>
            </a:r>
            <a:r>
              <a:rPr lang="ru-RU" dirty="0" err="1" smtClean="0"/>
              <a:t>Микросхемные</a:t>
            </a:r>
            <a:r>
              <a:rPr lang="ru-RU" dirty="0" smtClean="0"/>
              <a:t> - интегральные операционные усилители (наиболее распространены);</a:t>
            </a:r>
          </a:p>
          <a:p>
            <a:pPr algn="just"/>
            <a:r>
              <a:rPr lang="ru-RU" dirty="0" smtClean="0"/>
              <a:t>3. Гибридные - созданные на основе гибридных микросхем малой степени интеграции;</a:t>
            </a:r>
            <a:endParaRPr lang="ru-RU" dirty="0"/>
          </a:p>
        </p:txBody>
      </p:sp>
      <p:pic>
        <p:nvPicPr>
          <p:cNvPr id="1026" name="Picture 2" descr="LM358N ( DIP-8 ) сдвоенный операционный усилитель - купить Харьков Украина  3v3.com.u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214686"/>
            <a:ext cx="2214578" cy="2214578"/>
          </a:xfrm>
          <a:prstGeom prst="rect">
            <a:avLst/>
          </a:prstGeom>
          <a:noFill/>
        </p:spPr>
      </p:pic>
      <p:sp>
        <p:nvSpPr>
          <p:cNvPr id="1028" name="AutoShape 4" descr="дискретный операционный усилитель Малошумный прецизионный полностью  дискретный одноканальный усилитель HDAM для усиления звука HiFi  предусилитель Замена MUSES03 LME49710 AD797 | AliExpre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дискретный операционный усилитель Малошумный прецизионный полностью  дискретный одноканальный усилитель HDAM для усиления звука HiFi  предусилитель Замена MUSES03 LME49710 AD797 | AliExpre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дискретный операционный усилитель Малошумный прецизионный полностью  дискретный одноканальный усилитель HDAM для усиления звука HiFi  предусилитель Замена MUSES03 LME49710 AD797 | AliExpre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214686"/>
            <a:ext cx="237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928662" y="557214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Дискретный ОУ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571868" y="555999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Микросхемный</a:t>
            </a:r>
            <a:r>
              <a:rPr lang="ru-RU" dirty="0" smtClean="0"/>
              <a:t> ОУ</a:t>
            </a:r>
            <a:endParaRPr lang="ru-RU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143248"/>
            <a:ext cx="2616515" cy="1838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6429388" y="5572140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Гибридный ОУ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45024"/>
            <a:ext cx="54202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/>
              <a:t>Применение операционных усилителей</a:t>
            </a:r>
            <a:r>
              <a:rPr lang="ru-RU" b="1" dirty="0" smtClean="0"/>
              <a:t>:</a:t>
            </a:r>
          </a:p>
          <a:p>
            <a:endParaRPr lang="ru-RU" b="1" dirty="0" smtClean="0"/>
          </a:p>
          <a:p>
            <a:r>
              <a:rPr lang="ru-RU" b="1" dirty="0" smtClean="0"/>
              <a:t>Использование в конструкциях электронных систем</a:t>
            </a:r>
          </a:p>
          <a:p>
            <a:endParaRPr lang="ru-RU" b="1" dirty="0"/>
          </a:p>
        </p:txBody>
      </p:sp>
      <p:pic>
        <p:nvPicPr>
          <p:cNvPr id="6" name="Picture 2" descr="LM358N ( DIP-8 ) сдвоенный операционный усилитель - купить Харьков Украина  3v3.com.u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4000504"/>
            <a:ext cx="2214578" cy="221457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643050"/>
            <a:ext cx="4144691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714876" y="1785926"/>
            <a:ext cx="38576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Применение операционных усилителей в качестве блоков позволяет упростить создание схем и делает их чтение более лёгким, чем при использовании дискретных компонентов (транзисторов, резисторов, конденсаторов).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285728"/>
            <a:ext cx="2664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Пример решения </a:t>
            </a:r>
            <a:r>
              <a:rPr lang="ru-RU" dirty="0" smtClean="0"/>
              <a:t>задач: 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 l="41231" t="43165" r="44841" b="42826"/>
          <a:stretch>
            <a:fillRect/>
          </a:stretch>
        </p:blipFill>
        <p:spPr bwMode="auto">
          <a:xfrm>
            <a:off x="214282" y="1071546"/>
            <a:ext cx="421484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14282" y="785794"/>
            <a:ext cx="3499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Дано: Инвертирующий усилитель</a:t>
            </a:r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2"/>
          <a:srcRect l="39702" t="62677" r="44978" b="30319"/>
          <a:stretch>
            <a:fillRect/>
          </a:stretch>
        </p:blipFill>
        <p:spPr bwMode="auto">
          <a:xfrm>
            <a:off x="5000628" y="2285992"/>
            <a:ext cx="392909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786578" y="1857364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Найти:</a:t>
            </a:r>
            <a:endParaRPr lang="ru-RU" dirty="0"/>
          </a:p>
        </p:txBody>
      </p:sp>
      <p:pic>
        <p:nvPicPr>
          <p:cNvPr id="13" name="Рисунок 12"/>
          <p:cNvPicPr/>
          <p:nvPr/>
        </p:nvPicPr>
        <p:blipFill>
          <a:blip r:embed="rId2"/>
          <a:srcRect l="41095" t="72683" r="47206" b="22314"/>
          <a:stretch>
            <a:fillRect/>
          </a:stretch>
        </p:blipFill>
        <p:spPr bwMode="auto">
          <a:xfrm>
            <a:off x="357158" y="3857628"/>
            <a:ext cx="385765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57158" y="3571876"/>
            <a:ext cx="112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pic>
        <p:nvPicPr>
          <p:cNvPr id="15" name="Рисунок 14"/>
          <p:cNvPicPr/>
          <p:nvPr/>
        </p:nvPicPr>
        <p:blipFill>
          <a:blip r:embed="rId3"/>
          <a:srcRect l="39748" t="24702" r="39283" b="59731"/>
          <a:stretch>
            <a:fillRect/>
          </a:stretch>
        </p:blipFill>
        <p:spPr bwMode="auto">
          <a:xfrm>
            <a:off x="357158" y="4643446"/>
            <a:ext cx="535785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Группа 20"/>
          <p:cNvGrpSpPr/>
          <p:nvPr/>
        </p:nvGrpSpPr>
        <p:grpSpPr>
          <a:xfrm>
            <a:off x="5429256" y="214290"/>
            <a:ext cx="3071802" cy="1798092"/>
            <a:chOff x="6072198" y="4643446"/>
            <a:chExt cx="3071802" cy="1798092"/>
          </a:xfrm>
        </p:grpSpPr>
        <p:sp>
          <p:nvSpPr>
            <p:cNvPr id="16" name="TextBox 15"/>
            <p:cNvSpPr txBox="1"/>
            <p:nvPr/>
          </p:nvSpPr>
          <p:spPr>
            <a:xfrm>
              <a:off x="6072198" y="4643446"/>
              <a:ext cx="307180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R</a:t>
              </a:r>
              <a:r>
                <a:rPr lang="en-GB" sz="1200" dirty="0" smtClean="0"/>
                <a:t>1</a:t>
              </a:r>
              <a:r>
                <a:rPr lang="en-GB" dirty="0" smtClean="0"/>
                <a:t>=1.1 </a:t>
              </a:r>
              <a:r>
                <a:rPr lang="ru-RU" dirty="0" smtClean="0"/>
                <a:t>кОм;</a:t>
              </a:r>
            </a:p>
            <a:p>
              <a:endParaRPr lang="ru-RU" sz="1200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6072198" y="5000636"/>
              <a:ext cx="17101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smtClean="0"/>
                <a:t>R</a:t>
              </a:r>
              <a:r>
                <a:rPr lang="ru-RU" sz="1200" dirty="0" smtClean="0"/>
                <a:t>3 </a:t>
              </a:r>
              <a:r>
                <a:rPr lang="ru-RU" dirty="0" smtClean="0"/>
                <a:t>- отсутствует;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6072198" y="5357826"/>
              <a:ext cx="11512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smtClean="0"/>
                <a:t>R</a:t>
              </a:r>
              <a:r>
                <a:rPr lang="ru-RU" sz="1200" dirty="0" smtClean="0"/>
                <a:t>4</a:t>
              </a:r>
              <a:r>
                <a:rPr lang="en-GB" dirty="0" smtClean="0"/>
                <a:t>=</a:t>
              </a:r>
              <a:r>
                <a:rPr lang="ru-RU" dirty="0" smtClean="0"/>
                <a:t>2</a:t>
              </a:r>
              <a:r>
                <a:rPr lang="en-GB" dirty="0" smtClean="0"/>
                <a:t> </a:t>
              </a:r>
              <a:r>
                <a:rPr lang="ru-RU" dirty="0" smtClean="0"/>
                <a:t>кОм;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072198" y="5715016"/>
              <a:ext cx="14494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600" dirty="0" smtClean="0"/>
                <a:t>U</a:t>
              </a:r>
              <a:r>
                <a:rPr lang="en-GB" sz="1200" dirty="0" smtClean="0"/>
                <a:t>1</a:t>
              </a:r>
              <a:r>
                <a:rPr lang="en-GB" dirty="0" smtClean="0"/>
                <a:t>=0.15 </a:t>
              </a:r>
              <a:r>
                <a:rPr lang="ru-RU" dirty="0" smtClean="0"/>
                <a:t>кОм;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072198" y="6072206"/>
              <a:ext cx="12442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smtClean="0"/>
                <a:t>U</a:t>
              </a:r>
              <a:r>
                <a:rPr lang="en-GB" sz="1200" dirty="0" smtClean="0"/>
                <a:t>3</a:t>
              </a:r>
              <a:r>
                <a:rPr lang="en-GB" dirty="0" smtClean="0"/>
                <a:t>=-3 </a:t>
              </a:r>
              <a:r>
                <a:rPr lang="ru-RU" dirty="0" smtClean="0"/>
                <a:t>кОм;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41146" t="66381" r="44875" b="28597"/>
          <a:stretch>
            <a:fillRect/>
          </a:stretch>
        </p:blipFill>
        <p:spPr bwMode="auto">
          <a:xfrm>
            <a:off x="285720" y="285728"/>
            <a:ext cx="485778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41305" t="36964" r="44048" b="48223"/>
          <a:stretch>
            <a:fillRect/>
          </a:stretch>
        </p:blipFill>
        <p:spPr bwMode="auto">
          <a:xfrm>
            <a:off x="214283" y="642918"/>
            <a:ext cx="407196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0034" y="214290"/>
            <a:ext cx="5538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Задача: </a:t>
            </a:r>
            <a:r>
              <a:rPr lang="ru-RU" dirty="0" smtClean="0"/>
              <a:t>Дан двухвходовый инвертирующий усилитель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 l="39757" t="25309" r="39771" b="55332"/>
          <a:stretch>
            <a:fillRect/>
          </a:stretch>
        </p:blipFill>
        <p:spPr bwMode="auto">
          <a:xfrm>
            <a:off x="285720" y="3214686"/>
            <a:ext cx="550072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58016" y="714356"/>
            <a:ext cx="15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Определить:</a:t>
            </a:r>
            <a:endParaRPr lang="ru-RU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5715008" y="1214422"/>
            <a:ext cx="30003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 smtClean="0"/>
              <a:t>Значения величин, которые в таблице обозначены как Х;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Указать, правильно ли указаны протекания токов на рисунке;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Тип и мощность рассеивания резисторов устройства:</a:t>
            </a:r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</TotalTime>
  <Words>347</Words>
  <Application>Microsoft Office PowerPoint</Application>
  <PresentationFormat>Экран (4:3)</PresentationFormat>
  <Paragraphs>56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25</cp:revision>
  <dcterms:created xsi:type="dcterms:W3CDTF">2020-03-28T06:43:24Z</dcterms:created>
  <dcterms:modified xsi:type="dcterms:W3CDTF">2024-04-15T07:16:31Z</dcterms:modified>
</cp:coreProperties>
</file>